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203150" cy="32404050"/>
  <p:notesSz cx="6856413" cy="9083675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Ömer" initials="Ö" lastIdx="1" clrIdx="0">
    <p:extLst>
      <p:ext uri="{19B8F6BF-5375-455C-9EA6-DF929625EA0E}">
        <p15:presenceInfo xmlns:p15="http://schemas.microsoft.com/office/powerpoint/2012/main" userId="Öm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E1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893414-2D6D-44F7-A9B4-18CA096F78B6}">
  <a:tblStyle styleId="{C7893414-2D6D-44F7-A9B4-18CA096F78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ema Uygulanmış Stil 2 - Vurgu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3" d="100"/>
          <a:sy n="23" d="100"/>
        </p:scale>
        <p:origin x="29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Sayfa1!$A$2:$A$5</c:f>
              <c:strCache>
                <c:ptCount val="3"/>
                <c:pt idx="0">
                  <c:v>&lt;1 year</c:v>
                </c:pt>
                <c:pt idx="1">
                  <c:v>1-2 years</c:v>
                </c:pt>
                <c:pt idx="2">
                  <c:v>Total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38</c:v>
                </c:pt>
                <c:pt idx="1">
                  <c:v>51</c:v>
                </c:pt>
                <c:pt idx="2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1C-4DB0-982A-A5ED3CC9EDC1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Sayfa1!$A$2:$A$5</c:f>
              <c:strCache>
                <c:ptCount val="3"/>
                <c:pt idx="0">
                  <c:v>&lt;1 year</c:v>
                </c:pt>
                <c:pt idx="1">
                  <c:v>1-2 years</c:v>
                </c:pt>
                <c:pt idx="2">
                  <c:v>Total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39</c:v>
                </c:pt>
                <c:pt idx="1">
                  <c:v>45</c:v>
                </c:pt>
                <c:pt idx="2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1C-4DB0-982A-A5ED3CC9ED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749551"/>
        <c:axId val="38756207"/>
      </c:barChart>
      <c:catAx>
        <c:axId val="38749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8756207"/>
        <c:crosses val="autoZero"/>
        <c:auto val="1"/>
        <c:lblAlgn val="ctr"/>
        <c:lblOffset val="100"/>
        <c:noMultiLvlLbl val="0"/>
      </c:catAx>
      <c:valAx>
        <c:axId val="38756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8749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2950" y="681275"/>
            <a:ext cx="4571150" cy="3406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625" y="4314725"/>
            <a:ext cx="5485100" cy="408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92775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625" y="4314725"/>
            <a:ext cx="5485100" cy="408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1038"/>
            <a:ext cx="2649537" cy="3406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263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282278" y="12286256"/>
            <a:ext cx="27650597" cy="566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4117910" y="6674443"/>
            <a:ext cx="27650597" cy="16893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–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890364" y="10066973"/>
            <a:ext cx="21422430" cy="6945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3780721" y="18362295"/>
            <a:ext cx="17641713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None/>
              <a:defRPr sz="1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260614" y="1295225"/>
            <a:ext cx="22681924" cy="540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260614" y="7559384"/>
            <a:ext cx="22681924" cy="21387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–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bilgis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990377" y="20822605"/>
            <a:ext cx="21423665" cy="643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990377" y="13734573"/>
            <a:ext cx="21423665" cy="7088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260654" y="1297306"/>
            <a:ext cx="22681847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260654" y="7253763"/>
            <a:ext cx="11134724" cy="3023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1260654" y="10276999"/>
            <a:ext cx="11134724" cy="18669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12802837" y="7253763"/>
            <a:ext cx="11139665" cy="3023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12802837" y="10276999"/>
            <a:ext cx="11139665" cy="18669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260614" y="1295225"/>
            <a:ext cx="22681924" cy="540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260652" y="1290161"/>
            <a:ext cx="8291159" cy="549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9854320" y="1290163"/>
            <a:ext cx="14088179" cy="27656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260652" y="6780847"/>
            <a:ext cx="8291159" cy="2216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940125" y="22682834"/>
            <a:ext cx="15121644" cy="2677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4940125" y="2896077"/>
            <a:ext cx="15121644" cy="19442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940125" y="25360313"/>
            <a:ext cx="15121644" cy="3803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, Dikey Metin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260614" y="1295225"/>
            <a:ext cx="22681924" cy="540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1907771" y="6912227"/>
            <a:ext cx="21387610" cy="22681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–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260614" y="1295225"/>
            <a:ext cx="22681924" cy="540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260614" y="7559384"/>
            <a:ext cx="22681924" cy="21387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–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886254" y="716827"/>
            <a:ext cx="23430642" cy="5398223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  <a:effectLst>
            <a:glow rad="139700">
              <a:srgbClr val="C00000">
                <a:alpha val="40000"/>
              </a:srgbClr>
            </a:glow>
          </a:effectLst>
        </p:spPr>
        <p:txBody>
          <a:bodyPr spcFirstLastPara="1" wrap="square" lIns="140425" tIns="70200" rIns="140425" bIns="70200" anchor="ctr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800" b="1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tr-TR" sz="48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4800" b="1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Prevalence</a:t>
            </a:r>
            <a:r>
              <a:rPr lang="tr-TR" sz="48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4800" b="1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Iron</a:t>
            </a:r>
            <a:r>
              <a:rPr lang="tr-TR" sz="48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Deficiency</a:t>
            </a:r>
            <a:r>
              <a:rPr lang="tr-TR" sz="48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48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tr-TR" sz="48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4800" b="1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tr-TR" sz="48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Under 2 </a:t>
            </a:r>
            <a:r>
              <a:rPr lang="tr-TR" sz="4800" b="1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tr-TR" sz="48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Age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6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Ömer Hakkı Tunçsan</a:t>
            </a:r>
            <a:r>
              <a:rPr lang="tr-TR" sz="3600" b="1" baseline="30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36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Feyza </a:t>
            </a:r>
            <a:r>
              <a:rPr lang="tr-TR" sz="3600" b="1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Ustabaş</a:t>
            </a:r>
            <a:r>
              <a:rPr lang="tr-TR" sz="36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Kahraman</a:t>
            </a:r>
            <a:r>
              <a:rPr lang="tr-TR" sz="3600" b="1" baseline="30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36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Bezmialem Vakıf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Faculty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Medicine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Istanbul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Turkey</a:t>
            </a:r>
            <a:endParaRPr lang="tr-T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²Bezmialem Vakıf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Faculty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Medicine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Pediatrics</a:t>
            </a:r>
            <a:endParaRPr lang="tr-T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Istanbul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Turkey</a:t>
            </a:r>
            <a:endParaRPr lang="tr-T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4800" b="1" baseline="30000" dirty="0">
              <a:solidFill>
                <a:srgbClr val="20212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Shape 93" descr="data:image/jpeg;base64,/9j/4AAQSkZJRgABAQAAAQABAAD/2wCEAAkGBxQSEhQUExQWFhIXFx8ZFxgYGSEgHBwfICcaIiAgJh0cHSgiHBwxIB0cITEiJSkrLi4uHB8zODMsNygtLiwBCgoKDg0OGxAQGjQkHyQyNy8vNzcyLSs3Mi01NTEyNDQ3LDQ3LCw0LC41LDQ3Ny8sLCwsLDE4LCwsLCwsLCw0LP/AABEIAEwAoAMBIgACEQEDEQH/xAAbAAABBQEBAAAAAAAAAAAAAAAFAAIDBAYBB//EADwQAAIBAgQCBggFAgYDAAAAAAECAwARBBIhMQUTIkFRYXGBBgcUMlKRsdEVI0JywdLwJDNiobLhFnPC/8QAGQEBAQEBAQEAAAAAAAAAAAAAAAECAwUE/8QAKhEAAgECAwYGAwAAAAAAAAAAAAECESEDEjETIlFhcbEEMkFCwfCBkdH/2gAMAwEAAhEDEQA/APcaVKlQCpUqVAKhs/EmDlMgBGxdsoYdo0N/rRKg/GcTmBQKxKkEm2mxIt2nwoCT2uQ/qjUdyO39NU5UlJJ9qNtTbJl0H99tV+MYuYZjGxAEYO50OVj1AjqFF+LbL+1vpQA84KQ7u58Vb+quewHfKhPfCT9TXfSsEmMAgdCQ6i40yd41q/wIEI4JBtI22g+VzQA/2A75UB7oSPoa6MFINnceCt/VV/jwJRACBeRd9R8riqXouCDICQehGdBYa5u860ByJJQQfajbQ2yZtD/fbVz2uQfqjYfsdf6qfwnZv2r9KFcKxUtwXYkFCbXOvRU9YA6zQBSDiTFwmQEnco2YKO06C31olQfg2JygIVYFiSDbTYE37D40YoBUqVKgFSpUqAGpxpCAQGsRcaD7138YT4X+Q+9CsFjnE8UfR5fLUWy63y3veo8LxWQxzscuZbZOjtckedAGfxdPhf5D70vxdPhf5D70ExfFpVghYZM5LZzl3y26uq96vHGv7WI7Ly7Wtl1va970Bd/GE+F/kPvQvETtK0nLDauo0IDaKSeo23qHDcWkMU7HLmW2To7ZiR52qzwGcuQzWzZ7GwsNFPVQA7E8OZiA4luRa3OAuNtgmuhIq6I5r9MP7rWzuCNu5BQ7iccjySMDsdNfL+aPo5aKInU5W+hoCrjpXkAMkAsAbHmFd7X2t2CmKcQoOUcqPf4tTubmoePRu7oqnTLt5L/3VTJI8HLzMDc6ra4v1/330ARc4hgM45se/wAOo2NxT8DK8YJjgFiBc8wtte2pv30NZJEg5eZib/qtc27fL+KtcBjdGdWOmXbyb/qgJDHNfoB/dW+RwBt3oap4bh7gkIJbgWI5wNhtsU00FqNO5WKUjQ5V+goBwyORJI2Jtc66jw/igCWHnaJo+YraOw1ILaqD2C+1FPxdPhf5D70N4/iGjJZbZs9hcXtdR1VBi+LSLHh2GS7Al+jvYgeVAGfxdPhf5D70vxhPhf5D71STHN7W0dl5diAMutwAb386o4Xi0rYeVjkzhlynLsG7uu1AG/xdPhf5D71x+NIASQ1gLnQfehGK4rIEw7DLdhd+jvYgeVSYvGuZpo+jy+W4Ay63C3vfzoB2Cwi86JuYuflq2TXNbLbbamYbh6cucCVCBYMQTZcpvrrpRZODRBg4DZwLBszXAGlt6anA4QHAUgP74zN0vHWgBOL4fGYIbyoFuQrEmxLWtbXuq62EX2sNzFz2zZNc1rW22qy/AoCqoVJVdVGZrD/epDwmLPzLNzNs2Zr/AFoANhuHJypwJUIFgxBNly3OuulO4V+WOh+YM9xl6wV3F6JpwOEBgFID+8MzdLx1p0PBok9zOvg7eHbQGRxyhnkzGRGJIyjLbzuL3rQYSUlI1ZCgCMQTsdOq3jerUnAIWJJDEnUnO33qb8LSwF3sBYdNtBt29lAZKebmytfmJkNja17lUsOl1W186lwz5AFGbQ+90bkfK1aH/wAfhuxs12N2OdtTYDt7ABXJeCQqpYh7AE6MxOndegM/iZC65Tn13bo3+lqZhp+VILcx85sL2uSFfTo9VtfKjfDOH4eeJJVWVVYXAcsrDxBOldx3B4kyskbvICcgEjDWxFyb2AsTr30qXK60OYuUhJFVC4KKSRsNOu/hes/gVCvHlMjsCBlOW3lYXvWm4bh0ljJKzRk9F0dmvppbexHeNDUkfo/CpBAYEag52+9A1R0YM4vaQXf8scy5zdQC7m1dxfDkKYcGVBoQpJPSuQdNdaKz8Fif38zdert4dtJ+CQkICpIT3Ok3R8Ne6hCqmDX2pjzFz2JK65rEAbbdVUcLgIxh5bTIUzLdgTYZe3WjY4TEHMgDcw6FszX+tRpwKAIUCkIxuVzNYn50ALxPDkyYdTKg0sup6VyDprrT8XhF5s7Z1L8t2KXOYArbbbqok/BISEBUkJ7nSbo+GvdXW4NEWZrHMwIY5muQdCN6AxmJWP8AFZopZGSDkBgOaygN2jpDWtB6AyTNg1M7lyWbIze8Uv0Se+1AjNCeOTCUxlThwLPa1+zXrqx6AwlMTjliJOBDryvhDa5gv+nbbSuUfMejjKuF0UX8fu5F6xTlxGAs7IskpWTK5UFehvYjtrS8HwMMckjQylrqoZeYXA1ax1Y2v/FZb1nTIMTw3OVy85iwa1rdDe/VWr4a+FErLh+XndQWEdrWXQE5dj0jVXmZzxK7CGuj7nMdwNJZTLK8lgoVVWRlAtcknKRc6/7VkfRjD+1455oWlXBQHKt5HIlft1bVR9qu+sTjhumBhdUmn99ybCNOsk9p/g0X4ZjsHhIYoIpEOoRVVgWYnrsDv1mjo5FjnhhV9ZWXJcfvNk/pniCmCnK3zlMq23u2g89ag9BuN+1YVWb/ADU/LlB3DLofvTfTWVcuHiJAMmJjGp6lOY/8azfFsDPhce6YYfl8QWxI2jce83jYk+dG2nUmFhxnhZXZ6r8a/eRf4H6QNPxWVdeSYbRdjZW1YeJv8q03pIl8LPuCI2IIJBBANjcVkeLxJhOK8Oy2WMwtCOra1vrWu9IpAMJOSQBym18jSOjTJipZ4SirNLvT4BXq3JbAQuxLO4uzMSSdT1mneneIk9n5EBInnuqWNiABdjcbaaeJFRerKUHhuH1Gim+u2pqLDRnG4yaZJmRIPyYymU3J1kPSB090eRp7UiyVMecnom+9gr6G8Y9rwkUv6suV/wBw0NAvWy7JgxIjMjiRRmViDY3uNDVX0Vb2DiGIwbv+XMBNEWsNdcw6hr3dlTeuOUDAgEjWVf5qN1gzcMNR8VHLo3VdGbbDRBVUKLACsV61WKRYd0ZkYzqrFWK3U3uDY7VqIeN4c8sLKjM9goVgSdL7A1k/W/KogwwYgf4lCb9gvfytWpvdZy8LF7eNUaThnD4EmzQylmyEFOaXFrjWxY27POhvrKx0kWFUw35plXLbfo3Y+Vl1ongpMGJl5PK5rqR+Xl1Ua65erv76p8clVsfgoiRoJZCD3AKP+Ro9CQrtVJ3pe/IJcJ41HPhVxIIEZTM3dbf5VnPV9xqTET47m3U50dEP6UYHKPkAfOhPDeETRYmbhoB9jdhMD1CO+qeZsvkaJcOkWHjmIQkATQKQL21X+zWczsdnhQipqN6qq6VRpzFC17woWz5SCq3v27dmtW5Zliyi1gTlAA0H/VRrCOcT/pBt1X1F/G2lQ42IO0gb9Mdx3E318dBUbklzPi1JsfHEBneNW1AuQOvvPVTsFh0W5SNUv2KASPKq+LbPChaxzFL99yKl4e5u6XJCGwvvbx66qlvC+U4I4pU5jRKSRfpKCfnXMBhoiA6wxqdwQq3+YGhpYE/4cftP81Nw5QIksP0j6Ui26dA21UZxFEy5mRWIsBdQbXNuupIm6RU2JABBt23H8GlxBLxt3C/mNRUPDJS+ZzubDTbTX+are/QntGzyxPnzIGaO+jKDp2i/VUuNyhACilbqMpGmpA2qpPEGjkJ0Ku1iN+q/lVnifuD9y/UVnM6M1wOtHHGQojUBzlNgAPPt667hgiqzIiqNfdAF7eFd4kl427RqCOojapJUCxsBsFP0rV6szWxDFFHMA7RoSQLEgE28aZGyTEB4wTYkZgDpex8KbwOXNGNALWGg7hVfA9HlkaZyyt2HUkHxrCm6RfE1xLUMESy2SJAyjVgqgi/le1PmjR5QrIrdC9yoJ3tbWoWfNiADbo7Hr1G3hUxP54/9f81pS7kuRLGkcgCQKGYGxUKLgWv9afjBGrKTGrOx0JAvpruadP8A50X7X/8Amq/G5MpjNgdTvttUlJpN8H/CqraLuJmCWNtSco6v96hx0aZc7RozabqCdSBvTeKy2jGgIbQgjTY0seLQgdmXfxFWUtehF6H/2Q=="/>
          <p:cNvSpPr/>
          <p:nvPr/>
        </p:nvSpPr>
        <p:spPr>
          <a:xfrm>
            <a:off x="392787" y="-206516"/>
            <a:ext cx="254126" cy="230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00" tIns="39000" rIns="78000" bIns="39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81A42AAE-DE5E-43EF-9114-7F48B4148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9544" y="2768238"/>
            <a:ext cx="5175706" cy="2955312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BF48930A-35CE-492D-9E4B-CF066A228C72}"/>
              </a:ext>
            </a:extLst>
          </p:cNvPr>
          <p:cNvSpPr txBox="1"/>
          <p:nvPr/>
        </p:nvSpPr>
        <p:spPr>
          <a:xfrm>
            <a:off x="1162050" y="7581900"/>
            <a:ext cx="11049000" cy="4370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an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essential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element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vital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erythrocyte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protein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synthesis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deficiency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causes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systemic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symptoms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well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anemia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6th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month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life,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deficiency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rapid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growth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insufficient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intake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Before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anemia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early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symptoms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anorexia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weakness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growth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retardation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restlessness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sleep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disturbance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deficiency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anemia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(IDA);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decrease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hemoglobin (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Hb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concentration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a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deficiency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deficiency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cause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anemia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anemia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indicators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decrease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Hb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hematocrit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depletion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stores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aim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prevalence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deficiency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observed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infancy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retrospective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records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tr-TR" dirty="0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723A7A0E-847D-401F-8B16-A63C73BA5DD9}"/>
              </a:ext>
            </a:extLst>
          </p:cNvPr>
          <p:cNvSpPr txBox="1"/>
          <p:nvPr/>
        </p:nvSpPr>
        <p:spPr>
          <a:xfrm>
            <a:off x="1162050" y="12886681"/>
            <a:ext cx="11049000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Methods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our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retrospective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children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between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ages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6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months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years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who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admitted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Bezmialem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Vakıf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University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Medical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Faculty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Hospital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Pediatric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Outpatient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Clinic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between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January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2018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January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2019,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who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do not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have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chronic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diseases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will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be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included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tr-TR" sz="2400" dirty="0"/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43BCB865-443D-454B-A1C5-7928A80E2AEF}"/>
              </a:ext>
            </a:extLst>
          </p:cNvPr>
          <p:cNvSpPr txBox="1"/>
          <p:nvPr/>
        </p:nvSpPr>
        <p:spPr>
          <a:xfrm>
            <a:off x="1162050" y="15486221"/>
            <a:ext cx="11049000" cy="3463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records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3438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examined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Anemia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detected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719 of 3438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Vitamin B12 deficiency anemia was the most common type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Vitamin D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deficienc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found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anemia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173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diagnosed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IDA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89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84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female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77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diagnosed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IDA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1-2.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Considering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proportionally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prevalence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anemia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applied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outpatient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clinic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21%;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incidence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IDA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measured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5.5%.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4D0ACDE0-518B-4B4A-A205-751A6CBB1D07}"/>
              </a:ext>
            </a:extLst>
          </p:cNvPr>
          <p:cNvSpPr txBox="1"/>
          <p:nvPr/>
        </p:nvSpPr>
        <p:spPr>
          <a:xfrm>
            <a:off x="13163550" y="17163232"/>
            <a:ext cx="10992281" cy="30469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Conclusion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IDA is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seen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iron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deficiency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causes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health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problems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children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Most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iron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deficiency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seen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children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is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malnutrition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it is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great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importance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babies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start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supplementary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food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intake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breast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milk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after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6th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month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make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iron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supplements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from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outside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necessary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our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IDA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found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5.5%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children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Families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patients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should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be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informed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about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issue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awareness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should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be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created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there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is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other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disease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children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should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continue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treatment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iron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deficiency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anemia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getting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adequate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nutrition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iron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supplements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tr-TR" sz="2400" dirty="0"/>
          </a:p>
        </p:txBody>
      </p:sp>
      <p:graphicFrame>
        <p:nvGraphicFramePr>
          <p:cNvPr id="13" name="Tablo 13">
            <a:extLst>
              <a:ext uri="{FF2B5EF4-FFF2-40B4-BE49-F238E27FC236}">
                <a16:creationId xmlns:a16="http://schemas.microsoft.com/office/drawing/2014/main" id="{A5ACE194-F2E9-497B-B502-C0B0E15A1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062758"/>
              </p:ext>
            </p:extLst>
          </p:nvPr>
        </p:nvGraphicFramePr>
        <p:xfrm>
          <a:off x="1162050" y="19950495"/>
          <a:ext cx="11049000" cy="58752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426768">
                  <a:extLst>
                    <a:ext uri="{9D8B030D-6E8A-4147-A177-3AD203B41FA5}">
                      <a16:colId xmlns:a16="http://schemas.microsoft.com/office/drawing/2014/main" val="32754379"/>
                    </a:ext>
                  </a:extLst>
                </a:gridCol>
                <a:gridCol w="2663612">
                  <a:extLst>
                    <a:ext uri="{9D8B030D-6E8A-4147-A177-3AD203B41FA5}">
                      <a16:colId xmlns:a16="http://schemas.microsoft.com/office/drawing/2014/main" val="343863603"/>
                    </a:ext>
                  </a:extLst>
                </a:gridCol>
                <a:gridCol w="2506859">
                  <a:extLst>
                    <a:ext uri="{9D8B030D-6E8A-4147-A177-3AD203B41FA5}">
                      <a16:colId xmlns:a16="http://schemas.microsoft.com/office/drawing/2014/main" val="2600907663"/>
                    </a:ext>
                  </a:extLst>
                </a:gridCol>
                <a:gridCol w="2451761">
                  <a:extLst>
                    <a:ext uri="{9D8B030D-6E8A-4147-A177-3AD203B41FA5}">
                      <a16:colId xmlns:a16="http://schemas.microsoft.com/office/drawing/2014/main" val="3360139448"/>
                    </a:ext>
                  </a:extLst>
                </a:gridCol>
              </a:tblGrid>
              <a:tr h="1427857">
                <a:tc>
                  <a:txBody>
                    <a:bodyPr/>
                    <a:lstStyle/>
                    <a:p>
                      <a:r>
                        <a:rPr lang="tr-T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</a:t>
                      </a: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 </a:t>
                      </a:r>
                      <a:r>
                        <a:rPr lang="tr-T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 </a:t>
                      </a:r>
                      <a:r>
                        <a:rPr lang="tr-T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years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232023"/>
                  </a:ext>
                </a:extLst>
              </a:tr>
              <a:tr h="1598519"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371011"/>
                  </a:ext>
                </a:extLst>
              </a:tr>
              <a:tr h="1473433">
                <a:tc>
                  <a:txBody>
                    <a:bodyPr/>
                    <a:lstStyle/>
                    <a:p>
                      <a:r>
                        <a:rPr lang="tr-T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374696"/>
                  </a:ext>
                </a:extLst>
              </a:tr>
              <a:tr h="1375471"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713312"/>
                  </a:ext>
                </a:extLst>
              </a:tr>
            </a:tbl>
          </a:graphicData>
        </a:graphic>
      </p:graphicFrame>
      <p:sp>
        <p:nvSpPr>
          <p:cNvPr id="14" name="Metin kutusu 13">
            <a:extLst>
              <a:ext uri="{FF2B5EF4-FFF2-40B4-BE49-F238E27FC236}">
                <a16:creationId xmlns:a16="http://schemas.microsoft.com/office/drawing/2014/main" id="{63342E35-107C-4DFC-8E94-7573AF4ECE4D}"/>
              </a:ext>
            </a:extLst>
          </p:cNvPr>
          <p:cNvSpPr txBox="1"/>
          <p:nvPr/>
        </p:nvSpPr>
        <p:spPr>
          <a:xfrm>
            <a:off x="1162050" y="26119689"/>
            <a:ext cx="110490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Table-1: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iron deficiency anemia by age and gender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D01B4E1B-8599-455C-A06F-941CDD7039B9}"/>
              </a:ext>
            </a:extLst>
          </p:cNvPr>
          <p:cNvSpPr txBox="1"/>
          <p:nvPr/>
        </p:nvSpPr>
        <p:spPr>
          <a:xfrm>
            <a:off x="13163550" y="21124908"/>
            <a:ext cx="10996739" cy="4680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Keywords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Iron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deficiency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anemia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Grafik 24">
            <a:extLst>
              <a:ext uri="{FF2B5EF4-FFF2-40B4-BE49-F238E27FC236}">
                <a16:creationId xmlns:a16="http://schemas.microsoft.com/office/drawing/2014/main" id="{DBB51962-F206-4F9F-B210-770E0A282D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2968961"/>
              </p:ext>
            </p:extLst>
          </p:nvPr>
        </p:nvGraphicFramePr>
        <p:xfrm>
          <a:off x="12992099" y="7466241"/>
          <a:ext cx="11049000" cy="795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Metin kutusu 25">
            <a:extLst>
              <a:ext uri="{FF2B5EF4-FFF2-40B4-BE49-F238E27FC236}">
                <a16:creationId xmlns:a16="http://schemas.microsoft.com/office/drawing/2014/main" id="{CA13FA70-E6E3-452C-9B5F-11D390DD5BB8}"/>
              </a:ext>
            </a:extLst>
          </p:cNvPr>
          <p:cNvSpPr txBox="1"/>
          <p:nvPr/>
        </p:nvSpPr>
        <p:spPr>
          <a:xfrm>
            <a:off x="13163550" y="15417547"/>
            <a:ext cx="10877549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Table-2: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Distrubition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deficiency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column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compare the male-female ratios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554</Words>
  <Application>Microsoft Office PowerPoint</Application>
  <PresentationFormat>Özel</PresentationFormat>
  <Paragraphs>28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Ömer</dc:creator>
  <cp:lastModifiedBy>Ömer</cp:lastModifiedBy>
  <cp:revision>29</cp:revision>
  <dcterms:modified xsi:type="dcterms:W3CDTF">2021-06-01T20:43:23Z</dcterms:modified>
</cp:coreProperties>
</file>